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5"/>
  </p:notesMasterIdLst>
  <p:handoutMasterIdLst>
    <p:handoutMasterId r:id="rId16"/>
  </p:handoutMasterIdLst>
  <p:sldIdLst>
    <p:sldId id="1355" r:id="rId2"/>
    <p:sldId id="1356" r:id="rId3"/>
    <p:sldId id="1391" r:id="rId4"/>
    <p:sldId id="1392" r:id="rId5"/>
    <p:sldId id="1393" r:id="rId6"/>
    <p:sldId id="1395" r:id="rId7"/>
    <p:sldId id="1394" r:id="rId8"/>
    <p:sldId id="1396" r:id="rId9"/>
    <p:sldId id="1401" r:id="rId10"/>
    <p:sldId id="1492" r:id="rId11"/>
    <p:sldId id="1498" r:id="rId12"/>
    <p:sldId id="1499" r:id="rId13"/>
    <p:sldId id="1500" r:id="rId14"/>
  </p:sldIdLst>
  <p:sldSz cx="9144000" cy="6858000" type="screen4x3"/>
  <p:notesSz cx="67437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000"/>
    <a:srgbClr val="CC6600"/>
    <a:srgbClr val="FF3300"/>
    <a:srgbClr val="FF0000"/>
    <a:srgbClr val="CC3300"/>
    <a:srgbClr val="777777"/>
    <a:srgbClr val="F4F3EB"/>
    <a:srgbClr val="F0EEEB"/>
    <a:srgbClr val="A40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588" autoAdjust="0"/>
  </p:normalViewPr>
  <p:slideViewPr>
    <p:cSldViewPr>
      <p:cViewPr varScale="1">
        <p:scale>
          <a:sx n="54" d="100"/>
          <a:sy n="54" d="100"/>
        </p:scale>
        <p:origin x="1044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28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9450"/>
    </p:cViewPr>
  </p:sorterViewPr>
  <p:notesViewPr>
    <p:cSldViewPr>
      <p:cViewPr varScale="1">
        <p:scale>
          <a:sx n="77" d="100"/>
          <a:sy n="77" d="100"/>
        </p:scale>
        <p:origin x="-3258" y="-84"/>
      </p:cViewPr>
      <p:guideLst>
        <p:guide orient="horz" pos="312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22471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5" tIns="47562" rIns="95125" bIns="47562" numCol="1" anchor="t" anchorCtr="0" compatLnSpc="1">
            <a:prstTxWarp prst="textNoShape">
              <a:avLst/>
            </a:prstTxWarp>
          </a:bodyPr>
          <a:lstStyle>
            <a:lvl1pPr defTabSz="951357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Prof. Paolo Ferragina, Algoritmi per "Information Retrieval"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230" y="2"/>
            <a:ext cx="2922471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5" tIns="47562" rIns="95125" bIns="47562" numCol="1" anchor="t" anchorCtr="0" compatLnSpc="1">
            <a:prstTxWarp prst="textNoShape">
              <a:avLst/>
            </a:prstTxWarp>
          </a:bodyPr>
          <a:lstStyle>
            <a:lvl1pPr algn="r" defTabSz="951357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11238"/>
            <a:ext cx="2922471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5" tIns="47562" rIns="95125" bIns="47562" numCol="1" anchor="b" anchorCtr="0" compatLnSpc="1">
            <a:prstTxWarp prst="textNoShape">
              <a:avLst/>
            </a:prstTxWarp>
          </a:bodyPr>
          <a:lstStyle>
            <a:lvl1pPr defTabSz="951357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230" y="9411238"/>
            <a:ext cx="2922471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5" tIns="47562" rIns="95125" bIns="47562" numCol="1" anchor="b" anchorCtr="0" compatLnSpc="1">
            <a:prstTxWarp prst="textNoShape">
              <a:avLst/>
            </a:prstTxWarp>
          </a:bodyPr>
          <a:lstStyle>
            <a:lvl1pPr algn="r" defTabSz="951357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D52ABCA2-6003-4441-9F8E-5D7FDCAEDF5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02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758" y="4704850"/>
            <a:ext cx="4946184" cy="445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5" tIns="47562" rIns="95125" bIns="475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11238"/>
            <a:ext cx="2922471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5" tIns="47562" rIns="95125" bIns="47562" numCol="1" anchor="b" anchorCtr="0" compatLnSpc="1">
            <a:prstTxWarp prst="textNoShape">
              <a:avLst/>
            </a:prstTxWarp>
          </a:bodyPr>
          <a:lstStyle>
            <a:lvl1pPr defTabSz="95135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230" y="9411238"/>
            <a:ext cx="2922471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5" tIns="47562" rIns="95125" bIns="47562" numCol="1" anchor="b" anchorCtr="0" compatLnSpc="1">
            <a:prstTxWarp prst="textNoShape">
              <a:avLst/>
            </a:prstTxWarp>
          </a:bodyPr>
          <a:lstStyle>
            <a:lvl1pPr algn="r" defTabSz="951357">
              <a:defRPr sz="1200"/>
            </a:lvl1pPr>
          </a:lstStyle>
          <a:p>
            <a:pPr>
              <a:defRPr/>
            </a:pPr>
            <a:fld id="{0684B6CF-207A-4320-97B8-8300FFC57FE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  <p:sp>
        <p:nvSpPr>
          <p:cNvPr id="8" name="Segnaposto intestazione 7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22471" cy="494762"/>
          </a:xfrm>
          <a:prstGeom prst="rect">
            <a:avLst/>
          </a:prstGeom>
        </p:spPr>
        <p:txBody>
          <a:bodyPr vert="horz" lIns="87828" tIns="43914" rIns="87828" bIns="43914" rtlCol="0"/>
          <a:lstStyle>
            <a:lvl1pPr algn="l">
              <a:defRPr sz="1200"/>
            </a:lvl1pPr>
          </a:lstStyle>
          <a:p>
            <a:r>
              <a:rPr lang="it-IT" dirty="0" smtClean="0"/>
              <a:t>Prof. Paolo Ferragina, </a:t>
            </a:r>
            <a:r>
              <a:rPr lang="it-IT" dirty="0" err="1" smtClean="0"/>
              <a:t>Univ</a:t>
            </a:r>
            <a:r>
              <a:rPr lang="it-IT" dirty="0" smtClean="0"/>
              <a:t>. Pisa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407629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2" y="2"/>
            <a:ext cx="2922471" cy="494762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44538"/>
            <a:ext cx="4948237" cy="3713162"/>
          </a:xfrm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070" y="4703316"/>
            <a:ext cx="5395563" cy="4457469"/>
          </a:xfrm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8286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84B6CF-207A-4320-97B8-8300FFC57FE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Prof. Paolo Ferragina, Univ. Pisa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872876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ea typeface="ＭＳ Ｐゴシック" pitchFamily="34" charset="-128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7C82D3-598D-4E12-95E6-FD9645D0A758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86329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ea typeface="ＭＳ Ｐゴシック" pitchFamily="34" charset="-128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C57C27-232E-428C-A7F2-6F36E434EA04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17326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ea typeface="ＭＳ Ｐゴシック" pitchFamily="34" charset="-128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B30FD-7841-41A5-9334-50919D20127D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723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2" y="2"/>
            <a:ext cx="2922471" cy="494762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44538"/>
            <a:ext cx="4948237" cy="3713162"/>
          </a:xfrm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070" y="4703316"/>
            <a:ext cx="5395563" cy="4457469"/>
          </a:xfrm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445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84B6CF-207A-4320-97B8-8300FFC57FE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Prof. Paolo Ferragina, Univ. Pisa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3981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84B6CF-207A-4320-97B8-8300FFC57FE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Prof. Paolo Ferragina, Univ. Pisa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57561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84B6CF-207A-4320-97B8-8300FFC57FE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Prof. Paolo Ferragina, Univ. Pisa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57214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84B6CF-207A-4320-97B8-8300FFC57FE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Prof. Paolo Ferragina, Univ. Pisa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3769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84B6CF-207A-4320-97B8-8300FFC57FE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Prof. Paolo Ferragina, Univ. Pisa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449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84B6CF-207A-4320-97B8-8300FFC57FE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Prof. Paolo Ferragina, Univ. Pisa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52379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84B6CF-207A-4320-97B8-8300FFC57FE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Prof. Paolo Ferragina, Univ. Pisa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258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Fare clic per modificare stile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Fare clic per modificare lo stile del sottotitolo dello schema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69E2352D-1421-4798-A1C2-B77AC718ECA1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BBF1C-12BA-41D5-A972-88B36E1305C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6248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6248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0E150-A1BD-4BAA-8870-99F718FCE65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7526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685800" y="42672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8200" y="42672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549FA-2ECB-4CEE-AC04-3D1C27D2E23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685800" y="1752600"/>
            <a:ext cx="7772400" cy="4876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ADD06-9F9F-4A89-A04A-FCE8947EF69A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DE18D-4B99-4A0D-BD23-833633619E0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89735-E4EB-4C8E-9FBA-A4C56D84F84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7E8FD-59C7-4016-9559-51AA152E7FD4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122CA-892D-4355-A22C-633AE1A058C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63FAA-00F1-442D-8C7B-80BC0DB5955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FD45C-6696-4D9E-98E1-DE0D9093FDE4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7AD27-083E-4131-9F30-077C358AE1A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FE9AF-BF6E-40DC-9170-18221D49E66A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stile</a:t>
            </a:r>
          </a:p>
        </p:txBody>
      </p:sp>
      <p:sp>
        <p:nvSpPr>
          <p:cNvPr id="8878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645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D4E97561-AB35-4B93-900A-F718B223415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  <p:sp>
        <p:nvSpPr>
          <p:cNvPr id="64531" name="Rectangle 19"/>
          <p:cNvSpPr>
            <a:spLocks noChangeArrowheads="1"/>
          </p:cNvSpPr>
          <p:nvPr/>
        </p:nvSpPr>
        <p:spPr bwMode="auto">
          <a:xfrm>
            <a:off x="533400" y="1371600"/>
            <a:ext cx="8080375" cy="155575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it-IT" sz="2400">
              <a:solidFill>
                <a:srgbClr val="A50021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  <p:sldLayoutId id="214748366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60000"/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1428744"/>
            <a:ext cx="7772400" cy="11430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4800" dirty="0" smtClean="0"/>
              <a:t>Advanced Algorithms</a:t>
            </a:r>
            <a:br>
              <a:rPr lang="en-US" sz="4800" dirty="0" smtClean="0"/>
            </a:br>
            <a:r>
              <a:rPr lang="en-US" sz="4800" dirty="0" smtClean="0"/>
              <a:t>for Massive Datasets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z="2800" dirty="0" smtClean="0">
                <a:solidFill>
                  <a:schemeClr val="tx2">
                    <a:lumMod val="75000"/>
                  </a:schemeClr>
                </a:solidFill>
              </a:rPr>
              <a:t>Basics of Hashing</a:t>
            </a:r>
            <a:endParaRPr lang="it-IT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Simple and efficient universal hash</a:t>
            </a:r>
            <a:endParaRPr lang="it-IT" sz="3600" dirty="0"/>
          </a:p>
        </p:txBody>
      </p:sp>
      <p:sp>
        <p:nvSpPr>
          <p:cNvPr id="4" name="Rectangle 3"/>
          <p:cNvSpPr/>
          <p:nvPr/>
        </p:nvSpPr>
        <p:spPr>
          <a:xfrm>
            <a:off x="500034" y="2285992"/>
            <a:ext cx="80724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it-IT" sz="3600" dirty="0" smtClean="0"/>
              <a:t>h</a:t>
            </a:r>
            <a:r>
              <a:rPr lang="it-IT" sz="3600" baseline="-25000" dirty="0" smtClean="0"/>
              <a:t>a</a:t>
            </a:r>
            <a:r>
              <a:rPr lang="it-IT" sz="3600" dirty="0" smtClean="0"/>
              <a:t>(x) = ( a*x </a:t>
            </a:r>
            <a:r>
              <a:rPr lang="it-IT" sz="3600" dirty="0" smtClean="0">
                <a:solidFill>
                  <a:schemeClr val="accent1">
                    <a:lumMod val="75000"/>
                  </a:schemeClr>
                </a:solidFill>
              </a:rPr>
              <a:t>mod</a:t>
            </a:r>
            <a:r>
              <a:rPr lang="it-IT" sz="3600" dirty="0" smtClean="0"/>
              <a:t> 2</a:t>
            </a:r>
            <a:r>
              <a:rPr lang="it-IT" sz="3600" baseline="40000" dirty="0" smtClean="0"/>
              <a:t>r</a:t>
            </a:r>
            <a:r>
              <a:rPr lang="it-IT" sz="3600" dirty="0" smtClean="0"/>
              <a:t> ) </a:t>
            </a:r>
            <a:r>
              <a:rPr lang="it-IT" sz="3600" dirty="0" smtClean="0">
                <a:solidFill>
                  <a:schemeClr val="accent1">
                    <a:lumMod val="75000"/>
                  </a:schemeClr>
                </a:solidFill>
              </a:rPr>
              <a:t>div</a:t>
            </a:r>
            <a:r>
              <a:rPr lang="it-IT" sz="3600" dirty="0" smtClean="0"/>
              <a:t> 2</a:t>
            </a:r>
            <a:r>
              <a:rPr lang="it-IT" sz="3600" baseline="40000" dirty="0" smtClean="0"/>
              <a:t>r-t</a:t>
            </a:r>
            <a:r>
              <a:rPr lang="it-IT" sz="3600" dirty="0" smtClean="0"/>
              <a:t> </a:t>
            </a:r>
          </a:p>
          <a:p>
            <a:pPr lvl="2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800" dirty="0" smtClean="0"/>
              <a:t> 0 ≤ </a:t>
            </a:r>
            <a:r>
              <a:rPr lang="it-IT" sz="2800" i="1" dirty="0" smtClean="0"/>
              <a:t>x</a:t>
            </a:r>
            <a:r>
              <a:rPr lang="it-IT" sz="2800" dirty="0" smtClean="0"/>
              <a:t> &lt; |U| = 2</a:t>
            </a:r>
            <a:r>
              <a:rPr lang="it-IT" sz="2800" baseline="40000" dirty="0" smtClean="0"/>
              <a:t>r</a:t>
            </a:r>
          </a:p>
          <a:p>
            <a:pPr lvl="2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800" dirty="0" smtClean="0"/>
              <a:t> </a:t>
            </a:r>
            <a:r>
              <a:rPr lang="it-IT" sz="2800" i="1" dirty="0" smtClean="0"/>
              <a:t>a</a:t>
            </a:r>
            <a:r>
              <a:rPr lang="it-IT" sz="2800" dirty="0" smtClean="0"/>
              <a:t> is </a:t>
            </a:r>
            <a:r>
              <a:rPr lang="it-IT" sz="2800" dirty="0" smtClean="0">
                <a:solidFill>
                  <a:srgbClr val="C00000"/>
                </a:solidFill>
              </a:rPr>
              <a:t>odd</a:t>
            </a:r>
          </a:p>
          <a:p>
            <a:pPr lvl="1" algn="r">
              <a:lnSpc>
                <a:spcPct val="150000"/>
              </a:lnSpc>
            </a:pPr>
            <a:r>
              <a:rPr lang="it-IT" sz="2800" dirty="0" smtClean="0">
                <a:solidFill>
                  <a:srgbClr val="C00000"/>
                </a:solidFill>
              </a:rPr>
              <a:t>                  </a:t>
            </a:r>
            <a:endParaRPr lang="it-IT" sz="3600" dirty="0" smtClean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58" y="4786322"/>
            <a:ext cx="8113118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 smtClean="0">
                <a:solidFill>
                  <a:schemeClr val="tx2">
                    <a:lumMod val="75000"/>
                  </a:schemeClr>
                </a:solidFill>
              </a:rPr>
              <a:t>Few key issues:</a:t>
            </a:r>
          </a:p>
          <a:p>
            <a:pPr>
              <a:buFont typeface="Wingdings" pitchFamily="2" charset="2"/>
              <a:buChar char="ü"/>
            </a:pPr>
            <a:r>
              <a:rPr lang="it-IT" sz="2800" dirty="0" smtClean="0">
                <a:solidFill>
                  <a:schemeClr val="tx2">
                    <a:lumMod val="75000"/>
                  </a:schemeClr>
                </a:solidFill>
              </a:rPr>
              <a:t> Consists of </a:t>
            </a:r>
            <a:r>
              <a:rPr lang="it-IT" sz="3200" dirty="0" smtClean="0">
                <a:solidFill>
                  <a:srgbClr val="C00000"/>
                </a:solidFill>
              </a:rPr>
              <a:t>t</a:t>
            </a:r>
            <a:r>
              <a:rPr lang="it-IT" sz="2800" dirty="0" smtClean="0">
                <a:solidFill>
                  <a:srgbClr val="C00000"/>
                </a:solidFill>
              </a:rPr>
              <a:t> bits</a:t>
            </a:r>
            <a:r>
              <a:rPr lang="it-IT" sz="2800" dirty="0" smtClean="0">
                <a:solidFill>
                  <a:srgbClr val="002060"/>
                </a:solidFill>
              </a:rPr>
              <a:t>, so</a:t>
            </a:r>
            <a:r>
              <a:rPr lang="it-IT" sz="2800" dirty="0" smtClean="0">
                <a:solidFill>
                  <a:srgbClr val="C00000"/>
                </a:solidFill>
              </a:rPr>
              <a:t> m = 2</a:t>
            </a:r>
            <a:r>
              <a:rPr lang="it-IT" sz="2800" baseline="40000" dirty="0" smtClean="0">
                <a:solidFill>
                  <a:srgbClr val="C00000"/>
                </a:solidFill>
              </a:rPr>
              <a:t>t</a:t>
            </a:r>
            <a:endParaRPr lang="it-IT" sz="28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sz="2800" dirty="0" smtClean="0">
                <a:solidFill>
                  <a:schemeClr val="tx2">
                    <a:lumMod val="75000"/>
                  </a:schemeClr>
                </a:solidFill>
              </a:rPr>
              <a:t> Probability of collision is </a:t>
            </a:r>
            <a:r>
              <a:rPr lang="it-IT" sz="3200" dirty="0" smtClean="0">
                <a:solidFill>
                  <a:srgbClr val="C00000"/>
                </a:solidFill>
              </a:rPr>
              <a:t>≤ 1/2</a:t>
            </a:r>
            <a:r>
              <a:rPr lang="it-IT" sz="3200" baseline="40000" dirty="0" smtClean="0">
                <a:solidFill>
                  <a:srgbClr val="C00000"/>
                </a:solidFill>
              </a:rPr>
              <a:t>t-1</a:t>
            </a:r>
            <a:r>
              <a:rPr lang="it-IT" sz="2800" dirty="0" smtClean="0">
                <a:solidFill>
                  <a:srgbClr val="C00000"/>
                </a:solidFill>
              </a:rPr>
              <a:t>   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(= 2/m)</a:t>
            </a:r>
            <a:endParaRPr lang="it-IT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a typeface="ＭＳ Ｐゴシック" pitchFamily="34" charset="-128"/>
              </a:rPr>
              <a:t>Minimal Ordered Perfect Hashing</a:t>
            </a:r>
            <a:endParaRPr lang="it-IT" dirty="0" smtClean="0">
              <a:ea typeface="ＭＳ Ｐゴシック" pitchFamily="34" charset="-128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F05B122-4ED6-49C8-9BB0-9895BD51192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6400800" y="3912269"/>
            <a:ext cx="1828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m = 1.25 n</a:t>
            </a:r>
          </a:p>
        </p:txBody>
      </p:sp>
      <p:sp>
        <p:nvSpPr>
          <p:cNvPr id="8" name="Down Arrow 7"/>
          <p:cNvSpPr/>
          <p:nvPr/>
        </p:nvSpPr>
        <p:spPr>
          <a:xfrm>
            <a:off x="7086600" y="4445669"/>
            <a:ext cx="457200" cy="533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6630" name="TextBox 8"/>
          <p:cNvSpPr txBox="1">
            <a:spLocks noChangeArrowheads="1"/>
          </p:cNvSpPr>
          <p:nvPr/>
        </p:nvSpPr>
        <p:spPr bwMode="auto">
          <a:xfrm>
            <a:off x="6248400" y="5055269"/>
            <a:ext cx="2322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n=12 </a:t>
            </a:r>
            <a:r>
              <a:rPr lang="it-IT">
                <a:sym typeface="Wingdings" pitchFamily="2" charset="2"/>
              </a:rPr>
              <a:t></a:t>
            </a:r>
            <a:r>
              <a:rPr lang="it-IT"/>
              <a:t> m=15</a:t>
            </a:r>
          </a:p>
        </p:txBody>
      </p:sp>
      <p:pic>
        <p:nvPicPr>
          <p:cNvPr id="26631" name="Picture 3"/>
          <p:cNvPicPr>
            <a:picLocks noChangeAspect="1" noChangeArrowheads="1"/>
          </p:cNvPicPr>
          <p:nvPr/>
        </p:nvPicPr>
        <p:blipFill>
          <a:blip r:embed="rId3" cstate="print"/>
          <a:srcRect r="46030" b="12929"/>
          <a:stretch>
            <a:fillRect/>
          </a:stretch>
        </p:blipFill>
        <p:spPr bwMode="auto">
          <a:xfrm>
            <a:off x="733425" y="1685925"/>
            <a:ext cx="41433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TextBox 8"/>
          <p:cNvSpPr txBox="1">
            <a:spLocks noChangeArrowheads="1"/>
          </p:cNvSpPr>
          <p:nvPr/>
        </p:nvSpPr>
        <p:spPr bwMode="auto">
          <a:xfrm>
            <a:off x="2286000" y="5867400"/>
            <a:ext cx="6705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3600">
                <a:solidFill>
                  <a:srgbClr val="FF0000"/>
                </a:solidFill>
              </a:rPr>
              <a:t>The h</a:t>
            </a:r>
            <a:r>
              <a:rPr lang="it-IT" sz="3600" baseline="-25000">
                <a:solidFill>
                  <a:srgbClr val="FF0000"/>
                </a:solidFill>
              </a:rPr>
              <a:t>1</a:t>
            </a:r>
            <a:r>
              <a:rPr lang="it-IT" sz="3600">
                <a:solidFill>
                  <a:srgbClr val="FF0000"/>
                </a:solidFill>
              </a:rPr>
              <a:t> and h</a:t>
            </a:r>
            <a:r>
              <a:rPr lang="it-IT" sz="3600" baseline="-25000">
                <a:solidFill>
                  <a:srgbClr val="FF0000"/>
                </a:solidFill>
              </a:rPr>
              <a:t>2</a:t>
            </a:r>
            <a:r>
              <a:rPr lang="it-IT" sz="3600">
                <a:solidFill>
                  <a:srgbClr val="FF0000"/>
                </a:solidFill>
              </a:rPr>
              <a:t> are not perfect</a:t>
            </a:r>
          </a:p>
        </p:txBody>
      </p:sp>
      <p:sp>
        <p:nvSpPr>
          <p:cNvPr id="9" name="Oval Callout 8"/>
          <p:cNvSpPr/>
          <p:nvPr/>
        </p:nvSpPr>
        <p:spPr bwMode="auto">
          <a:xfrm>
            <a:off x="5292080" y="2840533"/>
            <a:ext cx="3851920" cy="864096"/>
          </a:xfrm>
          <a:prstGeom prst="wedgeEllipseCallout">
            <a:avLst>
              <a:gd name="adj1" fmla="val 8841"/>
              <a:gd name="adj2" fmla="val 77932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rPr>
              <a:t>Minimal, not minimum</a:t>
            </a:r>
          </a:p>
        </p:txBody>
      </p:sp>
      <p:sp>
        <p:nvSpPr>
          <p:cNvPr id="10" name="Oval Callout 9"/>
          <p:cNvSpPr/>
          <p:nvPr/>
        </p:nvSpPr>
        <p:spPr bwMode="auto">
          <a:xfrm>
            <a:off x="5292080" y="1628800"/>
            <a:ext cx="3851920" cy="864096"/>
          </a:xfrm>
          <a:prstGeom prst="wedgeEllipseCallout">
            <a:avLst>
              <a:gd name="adj1" fmla="val -72761"/>
              <a:gd name="adj2" fmla="val -10253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dirty="0" smtClean="0"/>
              <a:t>= lexicographic rank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h(t) = [ g( h</a:t>
            </a:r>
            <a:r>
              <a:rPr lang="en-US" sz="3200" baseline="-25000" dirty="0" smtClean="0">
                <a:ea typeface="ＭＳ Ｐゴシック" pitchFamily="34" charset="-128"/>
              </a:rPr>
              <a:t>1</a:t>
            </a:r>
            <a:r>
              <a:rPr lang="en-US" sz="3200" dirty="0" smtClean="0">
                <a:ea typeface="ＭＳ Ｐゴシック" pitchFamily="34" charset="-128"/>
              </a:rPr>
              <a:t>(t) </a:t>
            </a:r>
            <a:r>
              <a:rPr lang="it-IT" sz="3200" dirty="0" smtClean="0">
                <a:ea typeface="ＭＳ Ｐゴシック" pitchFamily="34" charset="-128"/>
              </a:rPr>
              <a:t>)</a:t>
            </a:r>
            <a:r>
              <a:rPr lang="en-US" sz="3200" dirty="0" smtClean="0">
                <a:ea typeface="ＭＳ Ｐゴシック" pitchFamily="34" charset="-128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ea typeface="ＭＳ Ｐゴシック" pitchFamily="34" charset="-128"/>
              </a:rPr>
              <a:t>+</a:t>
            </a:r>
            <a:r>
              <a:rPr lang="en-US" sz="3200" dirty="0" smtClean="0">
                <a:ea typeface="ＭＳ Ｐゴシック" pitchFamily="34" charset="-128"/>
              </a:rPr>
              <a:t>  g ( h</a:t>
            </a:r>
            <a:r>
              <a:rPr lang="en-US" sz="3200" baseline="-25000" dirty="0" smtClean="0">
                <a:ea typeface="ＭＳ Ｐゴシック" pitchFamily="34" charset="-128"/>
              </a:rPr>
              <a:t>2</a:t>
            </a:r>
            <a:r>
              <a:rPr lang="en-US" sz="3200" dirty="0" smtClean="0">
                <a:ea typeface="ＭＳ Ｐゴシック" pitchFamily="34" charset="-128"/>
              </a:rPr>
              <a:t>(t) ) ] </a:t>
            </a:r>
            <a:r>
              <a:rPr lang="en-US" sz="3200" dirty="0" smtClean="0">
                <a:solidFill>
                  <a:srgbClr val="FF0000"/>
                </a:solidFill>
                <a:ea typeface="ＭＳ Ｐゴシック" pitchFamily="34" charset="-128"/>
              </a:rPr>
              <a:t>mod n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endParaRPr lang="it-IT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F73C78-3192-42AE-B6D6-860B90459988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425" y="1450429"/>
            <a:ext cx="76771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76200" y="6177498"/>
            <a:ext cx="75135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h </a:t>
            </a:r>
            <a:r>
              <a:rPr lang="it-IT" b="1" dirty="0" err="1">
                <a:solidFill>
                  <a:srgbClr val="FF0000"/>
                </a:solidFill>
              </a:rPr>
              <a:t>is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perfect</a:t>
            </a:r>
            <a:r>
              <a:rPr lang="it-IT" b="1" dirty="0" smtClean="0">
                <a:solidFill>
                  <a:srgbClr val="FF0000"/>
                </a:solidFill>
              </a:rPr>
              <a:t> and </a:t>
            </a:r>
            <a:r>
              <a:rPr lang="it-IT" b="1" dirty="0" err="1" smtClean="0">
                <a:solidFill>
                  <a:srgbClr val="FF0000"/>
                </a:solidFill>
              </a:rPr>
              <a:t>ordered</a:t>
            </a:r>
            <a:r>
              <a:rPr lang="it-IT" b="1" dirty="0" smtClean="0">
                <a:solidFill>
                  <a:srgbClr val="FF0000"/>
                </a:solidFill>
              </a:rPr>
              <a:t>, </a:t>
            </a:r>
            <a:r>
              <a:rPr lang="it-IT" b="1" dirty="0">
                <a:solidFill>
                  <a:srgbClr val="FF0000"/>
                </a:solidFill>
              </a:rPr>
              <a:t>no strings need to be stored</a:t>
            </a:r>
          </a:p>
          <a:p>
            <a:r>
              <a:rPr lang="it-IT" b="1" dirty="0">
                <a:solidFill>
                  <a:srgbClr val="002060"/>
                </a:solidFill>
              </a:rPr>
              <a:t>space is negligible for </a:t>
            </a:r>
            <a:r>
              <a:rPr lang="it-IT" dirty="0">
                <a:solidFill>
                  <a:srgbClr val="FF0000"/>
                </a:solidFill>
              </a:rPr>
              <a:t>h</a:t>
            </a:r>
            <a:r>
              <a:rPr lang="it-IT" baseline="-25000" dirty="0">
                <a:solidFill>
                  <a:srgbClr val="FF0000"/>
                </a:solidFill>
              </a:rPr>
              <a:t>1</a:t>
            </a:r>
            <a:r>
              <a:rPr lang="it-IT" dirty="0">
                <a:solidFill>
                  <a:srgbClr val="FF0000"/>
                </a:solidFill>
              </a:rPr>
              <a:t> and h</a:t>
            </a:r>
            <a:r>
              <a:rPr lang="it-IT" baseline="-25000" dirty="0">
                <a:solidFill>
                  <a:srgbClr val="FF0000"/>
                </a:solidFill>
              </a:rPr>
              <a:t>2 </a:t>
            </a:r>
            <a:r>
              <a:rPr lang="it-IT" b="1" dirty="0">
                <a:solidFill>
                  <a:srgbClr val="002060"/>
                </a:solidFill>
              </a:rPr>
              <a:t>and </a:t>
            </a:r>
            <a:r>
              <a:rPr lang="it-IT" b="1" dirty="0" smtClean="0">
                <a:solidFill>
                  <a:srgbClr val="002060"/>
                </a:solidFill>
              </a:rPr>
              <a:t>it is = m </a:t>
            </a:r>
            <a:r>
              <a:rPr lang="it-IT" b="1" dirty="0">
                <a:solidFill>
                  <a:srgbClr val="002060"/>
                </a:solidFill>
              </a:rPr>
              <a:t>log </a:t>
            </a:r>
            <a:r>
              <a:rPr lang="it-IT" b="1" dirty="0" smtClean="0">
                <a:solidFill>
                  <a:srgbClr val="002060"/>
                </a:solidFill>
              </a:rPr>
              <a:t>n, </a:t>
            </a:r>
            <a:r>
              <a:rPr lang="it-IT" b="1" dirty="0">
                <a:solidFill>
                  <a:srgbClr val="FF0000"/>
                </a:solidFill>
              </a:rPr>
              <a:t>for g</a:t>
            </a:r>
            <a:endParaRPr lang="it-IT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>
                <a:ea typeface="ＭＳ Ｐゴシック" pitchFamily="34" charset="-128"/>
              </a:rPr>
              <a:t>How to construct it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322298C-FB53-4853-9899-F87495474D60}" type="slidenum">
              <a:rPr lang="en-US" smtClean="0"/>
              <a:pPr/>
              <a:t>13</a:t>
            </a:fld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00200"/>
            <a:ext cx="53562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Box 5"/>
          <p:cNvSpPr txBox="1">
            <a:spLocks noChangeArrowheads="1"/>
          </p:cNvSpPr>
          <p:nvPr/>
        </p:nvSpPr>
        <p:spPr bwMode="auto">
          <a:xfrm>
            <a:off x="5791200" y="1532880"/>
            <a:ext cx="3376613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 dirty="0"/>
              <a:t>Term = edge, its vertices</a:t>
            </a:r>
          </a:p>
          <a:p>
            <a:r>
              <a:rPr lang="it-IT" sz="1800" dirty="0"/>
              <a:t>are given by h1 and h2</a:t>
            </a:r>
          </a:p>
          <a:p>
            <a:endParaRPr lang="it-IT" sz="2000" dirty="0"/>
          </a:p>
          <a:p>
            <a:r>
              <a:rPr lang="it-IT" sz="1800" dirty="0"/>
              <a:t>All g(v)=0; then assign g()</a:t>
            </a:r>
          </a:p>
          <a:p>
            <a:r>
              <a:rPr lang="it-IT" sz="1800" dirty="0"/>
              <a:t>by difference with known h()</a:t>
            </a:r>
          </a:p>
          <a:p>
            <a:endParaRPr lang="it-IT" sz="1800" dirty="0"/>
          </a:p>
          <a:p>
            <a:r>
              <a:rPr lang="it-IT" sz="1800" dirty="0"/>
              <a:t>Acyclic </a:t>
            </a:r>
            <a:r>
              <a:rPr lang="it-IT" sz="1800" dirty="0">
                <a:sym typeface="Wingdings" pitchFamily="2" charset="2"/>
              </a:rPr>
              <a:t> ok</a:t>
            </a:r>
          </a:p>
          <a:p>
            <a:r>
              <a:rPr lang="it-IT" sz="1800" dirty="0">
                <a:sym typeface="Wingdings" pitchFamily="2" charset="2"/>
              </a:rPr>
              <a:t>No-Acycl  </a:t>
            </a:r>
          </a:p>
          <a:p>
            <a:r>
              <a:rPr lang="it-IT" sz="1800" dirty="0">
                <a:sym typeface="Wingdings" pitchFamily="2" charset="2"/>
              </a:rPr>
              <a:t>             regenerate hashes</a:t>
            </a:r>
            <a:endParaRPr lang="it-IT" sz="1800" dirty="0"/>
          </a:p>
        </p:txBody>
      </p:sp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4" cstate="print"/>
          <a:srcRect r="46030" b="12929"/>
          <a:stretch>
            <a:fillRect/>
          </a:stretch>
        </p:blipFill>
        <p:spPr bwMode="auto">
          <a:xfrm>
            <a:off x="5943600" y="4038600"/>
            <a:ext cx="2692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72829"/>
          <a:stretch>
            <a:fillRect/>
          </a:stretch>
        </p:blipFill>
        <p:spPr bwMode="auto">
          <a:xfrm>
            <a:off x="6172200" y="4114800"/>
            <a:ext cx="2514600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4117" y="4214817"/>
            <a:ext cx="3689883" cy="264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09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00043"/>
            <a:ext cx="7772400" cy="841396"/>
          </a:xfrm>
        </p:spPr>
        <p:txBody>
          <a:bodyPr/>
          <a:lstStyle/>
          <a:p>
            <a:pPr eaLnBrk="1" hangingPunct="1"/>
            <a:r>
              <a:rPr lang="it-IT" sz="3600" dirty="0" smtClean="0"/>
              <a:t>The Dictionary Problem</a:t>
            </a:r>
            <a:endParaRPr lang="en-US" sz="3600" dirty="0" smtClean="0"/>
          </a:p>
        </p:txBody>
      </p:sp>
      <p:sp>
        <p:nvSpPr>
          <p:cNvPr id="132098" name="Text Box 3"/>
          <p:cNvSpPr txBox="1">
            <a:spLocks noChangeArrowheads="1"/>
          </p:cNvSpPr>
          <p:nvPr/>
        </p:nvSpPr>
        <p:spPr bwMode="auto">
          <a:xfrm>
            <a:off x="395288" y="1700213"/>
            <a:ext cx="8478603" cy="39703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it-IT" sz="2400" b="1" u="sng" dirty="0" smtClean="0">
                <a:solidFill>
                  <a:srgbClr val="FF0000"/>
                </a:solidFill>
                <a:latin typeface="+mn-lt"/>
              </a:rPr>
              <a:t>Definition.</a:t>
            </a:r>
            <a:r>
              <a:rPr lang="it-IT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it-IT" sz="2400" dirty="0" smtClean="0">
                <a:latin typeface="+mn-lt"/>
              </a:rPr>
              <a:t>Let us given a dictionary </a:t>
            </a:r>
            <a:r>
              <a:rPr lang="it-IT" sz="2400" b="1" dirty="0" smtClean="0">
                <a:solidFill>
                  <a:srgbClr val="C00000"/>
                </a:solidFill>
                <a:latin typeface="+mn-lt"/>
              </a:rPr>
              <a:t>S</a:t>
            </a:r>
            <a:r>
              <a:rPr lang="it-IT" sz="2400" dirty="0" smtClean="0">
                <a:latin typeface="+mn-lt"/>
              </a:rPr>
              <a:t> of </a:t>
            </a:r>
            <a:r>
              <a:rPr lang="it-IT" sz="2400" b="1" dirty="0" smtClean="0">
                <a:solidFill>
                  <a:srgbClr val="C00000"/>
                </a:solidFill>
                <a:latin typeface="+mn-lt"/>
              </a:rPr>
              <a:t>n</a:t>
            </a:r>
            <a:r>
              <a:rPr lang="it-IT" sz="2400" dirty="0" smtClean="0">
                <a:latin typeface="+mn-lt"/>
              </a:rPr>
              <a:t> keys drawn </a:t>
            </a:r>
          </a:p>
          <a:p>
            <a:pPr eaLnBrk="0" hangingPunct="0">
              <a:lnSpc>
                <a:spcPct val="150000"/>
              </a:lnSpc>
            </a:pPr>
            <a:r>
              <a:rPr lang="it-IT" sz="2400" dirty="0" smtClean="0">
                <a:latin typeface="+mn-lt"/>
              </a:rPr>
              <a:t>from a universe </a:t>
            </a:r>
            <a:r>
              <a:rPr lang="it-IT" sz="2400" b="1" dirty="0" smtClean="0">
                <a:solidFill>
                  <a:srgbClr val="C00000"/>
                </a:solidFill>
                <a:latin typeface="+mn-lt"/>
              </a:rPr>
              <a:t>U</a:t>
            </a:r>
            <a:r>
              <a:rPr lang="it-IT" sz="2400" dirty="0" smtClean="0">
                <a:latin typeface="+mn-lt"/>
              </a:rPr>
              <a:t>. We wish to design a (dynamic) data </a:t>
            </a:r>
          </a:p>
          <a:p>
            <a:pPr eaLnBrk="0" hangingPunct="0">
              <a:lnSpc>
                <a:spcPct val="150000"/>
              </a:lnSpc>
            </a:pPr>
            <a:r>
              <a:rPr lang="it-IT" sz="2400" dirty="0" smtClean="0">
                <a:latin typeface="+mn-lt"/>
              </a:rPr>
              <a:t>structure that supports the following operations:</a:t>
            </a:r>
          </a:p>
          <a:p>
            <a:pPr lvl="1" eaLnBrk="0" hangingPunct="0">
              <a:lnSpc>
                <a:spcPct val="200000"/>
              </a:lnSpc>
              <a:buSzPct val="120000"/>
              <a:buFont typeface="Wingdings" pitchFamily="2" charset="2"/>
              <a:buChar char="v"/>
            </a:pPr>
            <a:r>
              <a:rPr lang="it-IT" sz="2400" dirty="0" smtClean="0">
                <a:solidFill>
                  <a:schemeClr val="tx2"/>
                </a:solidFill>
                <a:latin typeface="Comic Sans MS" pitchFamily="66" charset="0"/>
              </a:rPr>
              <a:t>  membership(k)</a:t>
            </a:r>
            <a:r>
              <a:rPr lang="it-IT" sz="2400" dirty="0" smtClean="0">
                <a:latin typeface="Comic Sans MS" pitchFamily="66" charset="0"/>
              </a:rPr>
              <a:t> </a:t>
            </a:r>
            <a:r>
              <a:rPr lang="it-IT" sz="2400" dirty="0" smtClean="0">
                <a:latin typeface="Comic Sans MS" pitchFamily="66" charset="0"/>
                <a:sym typeface="Wingdings" pitchFamily="2" charset="2"/>
              </a:rPr>
              <a:t></a:t>
            </a:r>
            <a:r>
              <a:rPr lang="it-IT" sz="2400" dirty="0" smtClean="0">
                <a:latin typeface="Comic Sans MS" pitchFamily="66" charset="0"/>
              </a:rPr>
              <a:t> checks whether </a:t>
            </a:r>
            <a:r>
              <a:rPr lang="it-IT" sz="2400" dirty="0" smtClean="0">
                <a:solidFill>
                  <a:schemeClr val="tx2"/>
                </a:solidFill>
                <a:latin typeface="Comic Sans MS" pitchFamily="66" charset="0"/>
              </a:rPr>
              <a:t>k </a:t>
            </a:r>
            <a:r>
              <a:rPr lang="az-Cyrl-AZ" sz="2400" dirty="0" smtClean="0">
                <a:solidFill>
                  <a:schemeClr val="tx2"/>
                </a:solidFill>
                <a:latin typeface="Comic Sans MS" pitchFamily="66" charset="0"/>
              </a:rPr>
              <a:t>є</a:t>
            </a:r>
            <a:r>
              <a:rPr lang="it-IT" sz="2400" dirty="0" smtClean="0">
                <a:solidFill>
                  <a:schemeClr val="tx2"/>
                </a:solidFill>
                <a:latin typeface="Comic Sans MS" pitchFamily="66" charset="0"/>
              </a:rPr>
              <a:t> S</a:t>
            </a:r>
          </a:p>
          <a:p>
            <a:pPr lvl="1" eaLnBrk="0" hangingPunct="0">
              <a:lnSpc>
                <a:spcPct val="200000"/>
              </a:lnSpc>
              <a:buSzPct val="120000"/>
              <a:buFont typeface="Wingdings" pitchFamily="2" charset="2"/>
              <a:buChar char="v"/>
            </a:pPr>
            <a:r>
              <a:rPr lang="it-IT" sz="2400" dirty="0" smtClean="0">
                <a:solidFill>
                  <a:schemeClr val="tx2"/>
                </a:solidFill>
                <a:latin typeface="Comic Sans MS" pitchFamily="66" charset="0"/>
              </a:rPr>
              <a:t> insert(k) </a:t>
            </a:r>
            <a:r>
              <a:rPr lang="it-IT" sz="2400" dirty="0" smtClean="0">
                <a:latin typeface="Comic Sans MS" pitchFamily="66" charset="0"/>
                <a:sym typeface="Wingdings" pitchFamily="2" charset="2"/>
              </a:rPr>
              <a:t></a:t>
            </a:r>
            <a:r>
              <a:rPr lang="it-IT" sz="2400" dirty="0" smtClean="0">
                <a:solidFill>
                  <a:schemeClr val="tx2"/>
                </a:solidFill>
                <a:latin typeface="Comic Sans MS" pitchFamily="66" charset="0"/>
              </a:rPr>
              <a:t> S = S U {k}</a:t>
            </a:r>
          </a:p>
          <a:p>
            <a:pPr lvl="1" eaLnBrk="0" hangingPunct="0">
              <a:lnSpc>
                <a:spcPct val="200000"/>
              </a:lnSpc>
              <a:buSzPct val="120000"/>
              <a:buFont typeface="Wingdings" pitchFamily="2" charset="2"/>
              <a:buChar char="v"/>
            </a:pPr>
            <a:r>
              <a:rPr lang="it-IT" sz="2400" dirty="0" smtClean="0">
                <a:solidFill>
                  <a:schemeClr val="tx2"/>
                </a:solidFill>
                <a:latin typeface="Comic Sans MS" pitchFamily="66" charset="0"/>
              </a:rPr>
              <a:t> delete(k) </a:t>
            </a:r>
            <a:r>
              <a:rPr lang="it-IT" sz="2400" dirty="0" smtClean="0">
                <a:latin typeface="Comic Sans MS" pitchFamily="66" charset="0"/>
                <a:sym typeface="Wingdings" pitchFamily="2" charset="2"/>
              </a:rPr>
              <a:t></a:t>
            </a:r>
            <a:r>
              <a:rPr lang="it-IT" sz="2400" dirty="0" smtClean="0">
                <a:solidFill>
                  <a:schemeClr val="tx2"/>
                </a:solidFill>
                <a:latin typeface="Comic Sans MS" pitchFamily="66" charset="0"/>
              </a:rPr>
              <a:t> S = S – {k}</a:t>
            </a:r>
            <a:endParaRPr lang="it-IT" sz="24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11" y="4677066"/>
            <a:ext cx="1857389" cy="218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Collision resolution: </a:t>
            </a:r>
            <a:r>
              <a:rPr lang="it-IT" i="1" dirty="0" smtClean="0"/>
              <a:t>chaining</a:t>
            </a:r>
            <a:endParaRPr lang="it-IT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5" y="1852369"/>
            <a:ext cx="8715403" cy="443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5786446" y="2638187"/>
            <a:ext cx="3071834" cy="35004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Key issue: </a:t>
            </a:r>
            <a:r>
              <a:rPr lang="it-IT" i="1" dirty="0" smtClean="0"/>
              <a:t>a good hash function</a:t>
            </a:r>
            <a:endParaRPr lang="it-IT" i="1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7158" y="1744698"/>
            <a:ext cx="7555273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it-IT" sz="3200" b="1" u="sng" dirty="0" smtClean="0">
                <a:solidFill>
                  <a:srgbClr val="FF0000"/>
                </a:solidFill>
                <a:latin typeface="+mn-lt"/>
              </a:rPr>
              <a:t>Basic assumption:</a:t>
            </a:r>
            <a:r>
              <a:rPr lang="it-IT" sz="3200" dirty="0" smtClean="0">
                <a:solidFill>
                  <a:schemeClr val="tx2"/>
                </a:solidFill>
                <a:latin typeface="+mn-lt"/>
              </a:rPr>
              <a:t>  </a:t>
            </a:r>
            <a:r>
              <a:rPr lang="it-IT" sz="3200" dirty="0" smtClean="0">
                <a:latin typeface="+mn-lt"/>
              </a:rPr>
              <a:t>Uniform hashing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5" y="3030990"/>
            <a:ext cx="8786841" cy="148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28596" y="5031768"/>
            <a:ext cx="82153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hangingPunct="0">
              <a:lnSpc>
                <a:spcPct val="200000"/>
              </a:lnSpc>
              <a:buSzPct val="120000"/>
            </a:pPr>
            <a:r>
              <a:rPr lang="it-IT" sz="2800" dirty="0" smtClean="0">
                <a:solidFill>
                  <a:schemeClr val="tx2"/>
                </a:solidFill>
                <a:latin typeface="Comic Sans MS" pitchFamily="66" charset="0"/>
              </a:rPr>
              <a:t>Avg #keys per slot </a:t>
            </a:r>
            <a:r>
              <a:rPr lang="it-IT" sz="2800" dirty="0" smtClean="0">
                <a:latin typeface="Comic Sans MS" pitchFamily="66" charset="0"/>
              </a:rPr>
              <a:t>= n * (1/m)  = n/m</a:t>
            </a:r>
          </a:p>
          <a:p>
            <a:pPr lvl="1" eaLnBrk="0" hangingPunct="0">
              <a:buSzPct val="120000"/>
            </a:pPr>
            <a:r>
              <a:rPr lang="it-IT" sz="2800" dirty="0" smtClean="0">
                <a:latin typeface="Comic Sans MS" pitchFamily="66" charset="0"/>
              </a:rPr>
              <a:t>                               =</a:t>
            </a:r>
            <a:r>
              <a:rPr lang="it-IT" sz="28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it-IT" sz="2800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it-IT" sz="2800" dirty="0" smtClean="0">
                <a:solidFill>
                  <a:schemeClr val="tx2"/>
                </a:solidFill>
                <a:latin typeface="Symbol" pitchFamily="18" charset="2"/>
              </a:rPr>
              <a:t>  </a:t>
            </a:r>
            <a:r>
              <a:rPr lang="it-IT" sz="2800" dirty="0" smtClean="0">
                <a:latin typeface="+mn-lt"/>
              </a:rPr>
              <a:t>(load factor)</a:t>
            </a:r>
            <a:endParaRPr lang="it-IT" sz="28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57224" y="5143512"/>
            <a:ext cx="7358114" cy="1357322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000496" y="3500438"/>
            <a:ext cx="2928958" cy="500066"/>
            <a:chOff x="4000496" y="3500438"/>
            <a:chExt cx="2928958" cy="500066"/>
          </a:xfrm>
        </p:grpSpPr>
        <p:cxnSp>
          <p:nvCxnSpPr>
            <p:cNvPr id="10" name="Straight Connector 9"/>
            <p:cNvCxnSpPr/>
            <p:nvPr/>
          </p:nvCxnSpPr>
          <p:spPr bwMode="auto">
            <a:xfrm>
              <a:off x="4000496" y="3500438"/>
              <a:ext cx="2428892" cy="0"/>
            </a:xfrm>
            <a:prstGeom prst="line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4500562" y="4000504"/>
              <a:ext cx="2428892" cy="0"/>
            </a:xfrm>
            <a:prstGeom prst="line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Search cost</a:t>
            </a:r>
            <a:endParaRPr lang="it-I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" y="1838325"/>
            <a:ext cx="8029575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881065" y="5715016"/>
            <a:ext cx="7119959" cy="1071570"/>
            <a:chOff x="928662" y="5357826"/>
            <a:chExt cx="7119959" cy="1071570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28662" y="5416963"/>
              <a:ext cx="7119959" cy="1012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 bwMode="auto">
            <a:xfrm>
              <a:off x="928662" y="5357826"/>
              <a:ext cx="7072362" cy="107157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</p:grpSp>
      <p:pic>
        <p:nvPicPr>
          <p:cNvPr id="38913" name="Picture 1" descr="C:\Users\ferragin\Desktop\Pictur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80429" y="3071810"/>
            <a:ext cx="3263571" cy="2300441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 bwMode="auto">
          <a:xfrm>
            <a:off x="5786446" y="3000372"/>
            <a:ext cx="3357554" cy="2357454"/>
          </a:xfrm>
          <a:prstGeom prst="rect">
            <a:avLst/>
          </a:prstGeom>
          <a:noFill/>
          <a:ln w="38100" cap="flat" cmpd="sng" algn="ctr">
            <a:solidFill>
              <a:srgbClr val="00A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1934" y="6201811"/>
            <a:ext cx="191270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C00000"/>
                </a:solidFill>
              </a:rPr>
              <a:t>m = </a:t>
            </a:r>
            <a:r>
              <a:rPr lang="it-IT" sz="3200" dirty="0" smtClean="0">
                <a:solidFill>
                  <a:srgbClr val="C00000"/>
                </a:solidFill>
                <a:latin typeface="Symbol" pitchFamily="18" charset="2"/>
              </a:rPr>
              <a:t>W</a:t>
            </a:r>
            <a:r>
              <a:rPr lang="it-IT" sz="3200" dirty="0" smtClean="0">
                <a:solidFill>
                  <a:srgbClr val="C00000"/>
                </a:solidFill>
              </a:rPr>
              <a:t>(n)</a:t>
            </a:r>
            <a:endParaRPr lang="it-IT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 summary...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52600"/>
            <a:ext cx="8286808" cy="48768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it-IT" sz="3200" dirty="0" smtClean="0"/>
              <a:t>Hashing with chaining:</a:t>
            </a:r>
          </a:p>
          <a:p>
            <a:pPr lvl="1"/>
            <a:r>
              <a:rPr lang="it-IT" dirty="0" smtClean="0"/>
              <a:t>O(1) search/update time in expectation</a:t>
            </a:r>
          </a:p>
          <a:p>
            <a:pPr lvl="1"/>
            <a:r>
              <a:rPr lang="it-IT" dirty="0" smtClean="0"/>
              <a:t>O(n) optimal space</a:t>
            </a:r>
          </a:p>
          <a:p>
            <a:pPr lvl="1"/>
            <a:r>
              <a:rPr lang="it-IT" dirty="0" smtClean="0"/>
              <a:t>Simple to implement</a:t>
            </a:r>
          </a:p>
          <a:p>
            <a:pPr>
              <a:lnSpc>
                <a:spcPct val="150000"/>
              </a:lnSpc>
              <a:buNone/>
            </a:pPr>
            <a:r>
              <a:rPr lang="it-IT" sz="3200" dirty="0" smtClean="0"/>
              <a:t>...but:</a:t>
            </a:r>
          </a:p>
          <a:p>
            <a:pPr lvl="1">
              <a:lnSpc>
                <a:spcPct val="150000"/>
              </a:lnSpc>
            </a:pPr>
            <a:r>
              <a:rPr lang="it-IT" dirty="0" smtClean="0"/>
              <a:t>Space =    m log</a:t>
            </a:r>
            <a:r>
              <a:rPr lang="it-IT" baseline="-25000" dirty="0" smtClean="0"/>
              <a:t>2</a:t>
            </a:r>
            <a:r>
              <a:rPr lang="it-IT" dirty="0" smtClean="0"/>
              <a:t> n + n (log</a:t>
            </a:r>
            <a:r>
              <a:rPr lang="it-IT" baseline="-25000" dirty="0" smtClean="0"/>
              <a:t>2</a:t>
            </a:r>
            <a:r>
              <a:rPr lang="it-IT" dirty="0" smtClean="0"/>
              <a:t> n + log</a:t>
            </a:r>
            <a:r>
              <a:rPr lang="it-IT" baseline="-25000" dirty="0" smtClean="0"/>
              <a:t>2</a:t>
            </a:r>
            <a:r>
              <a:rPr lang="it-IT" dirty="0" smtClean="0"/>
              <a:t> |U|)  bits</a:t>
            </a:r>
            <a:endParaRPr lang="it-IT" sz="2000" i="1" dirty="0" smtClean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it-IT" dirty="0" smtClean="0"/>
              <a:t>Bounds in expectation</a:t>
            </a:r>
          </a:p>
          <a:p>
            <a:pPr lvl="1">
              <a:lnSpc>
                <a:spcPct val="150000"/>
              </a:lnSpc>
            </a:pPr>
            <a:r>
              <a:rPr lang="it-IT" dirty="0" smtClean="0"/>
              <a:t>Uniform hashing is </a:t>
            </a:r>
            <a:r>
              <a:rPr lang="it-IT" i="1" dirty="0" smtClean="0">
                <a:solidFill>
                  <a:srgbClr val="C00000"/>
                </a:solidFill>
              </a:rPr>
              <a:t>difficult</a:t>
            </a:r>
            <a:r>
              <a:rPr lang="it-IT" dirty="0" smtClean="0"/>
              <a:t> to guarantee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6429388" y="3786190"/>
            <a:ext cx="2428892" cy="428604"/>
          </a:xfrm>
          <a:prstGeom prst="roundRect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Open addressing</a:t>
            </a:r>
          </a:p>
        </p:txBody>
      </p:sp>
      <p:sp>
        <p:nvSpPr>
          <p:cNvPr id="5" name="Action Button: Help 4">
            <a:hlinkClick r:id="" action="ppaction://noaction" highlightClick="1"/>
          </p:cNvPr>
          <p:cNvSpPr/>
          <p:nvPr/>
        </p:nvSpPr>
        <p:spPr bwMode="auto">
          <a:xfrm>
            <a:off x="785786" y="5429264"/>
            <a:ext cx="500066" cy="428628"/>
          </a:xfrm>
          <a:prstGeom prst="actionButtonHelp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6" name="Action Button: Help 5">
            <a:hlinkClick r:id="" action="ppaction://noaction" highlightClick="1"/>
          </p:cNvPr>
          <p:cNvSpPr/>
          <p:nvPr/>
        </p:nvSpPr>
        <p:spPr bwMode="auto">
          <a:xfrm>
            <a:off x="785786" y="6072206"/>
            <a:ext cx="500066" cy="428628"/>
          </a:xfrm>
          <a:prstGeom prst="actionButtonHelp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cxnSp>
        <p:nvCxnSpPr>
          <p:cNvPr id="8" name="Straight Arrow Connector 7"/>
          <p:cNvCxnSpPr>
            <a:stCxn id="4" idx="1"/>
          </p:cNvCxnSpPr>
          <p:nvPr/>
        </p:nvCxnSpPr>
        <p:spPr bwMode="auto">
          <a:xfrm rot="10800000" flipV="1">
            <a:off x="5357818" y="4000492"/>
            <a:ext cx="1071570" cy="92870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grpSp>
        <p:nvGrpSpPr>
          <p:cNvPr id="13" name="Group 12"/>
          <p:cNvGrpSpPr/>
          <p:nvPr/>
        </p:nvGrpSpPr>
        <p:grpSpPr>
          <a:xfrm>
            <a:off x="2857488" y="3957584"/>
            <a:ext cx="4214841" cy="871658"/>
            <a:chOff x="2928926" y="3957584"/>
            <a:chExt cx="3996832" cy="871658"/>
          </a:xfrm>
        </p:grpSpPr>
        <p:sp>
          <p:nvSpPr>
            <p:cNvPr id="9" name="Right Brace 8"/>
            <p:cNvSpPr/>
            <p:nvPr/>
          </p:nvSpPr>
          <p:spPr bwMode="auto">
            <a:xfrm rot="16200000">
              <a:off x="3393273" y="4036223"/>
              <a:ext cx="285752" cy="1214446"/>
            </a:xfrm>
            <a:prstGeom prst="rightBrace">
              <a:avLst/>
            </a:prstGeom>
            <a:noFill/>
            <a:ln w="38100" cap="flat" cmpd="sng" algn="ctr">
              <a:solidFill>
                <a:srgbClr val="CC66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19221" y="3957584"/>
              <a:ext cx="8691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C00000"/>
                  </a:solidFill>
                </a:rPr>
                <a:t>array</a:t>
              </a:r>
              <a:endParaRPr lang="it-IT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Right Brace 10"/>
            <p:cNvSpPr/>
            <p:nvPr/>
          </p:nvSpPr>
          <p:spPr bwMode="auto">
            <a:xfrm rot="16200000">
              <a:off x="5582695" y="3486179"/>
              <a:ext cx="257234" cy="2428892"/>
            </a:xfrm>
            <a:prstGeom prst="rightBrace">
              <a:avLst/>
            </a:prstGeom>
            <a:noFill/>
            <a:ln w="38100" cap="flat" cmpd="sng" algn="ctr">
              <a:solidFill>
                <a:srgbClr val="CC66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48280" y="4071942"/>
              <a:ext cx="13096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smtClean="0">
                  <a:solidFill>
                    <a:srgbClr val="C00000"/>
                  </a:solidFill>
                </a:rPr>
                <a:t>chains</a:t>
              </a:r>
              <a:endParaRPr lang="it-IT" b="1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4" name="Straight Arrow Connector 13"/>
          <p:cNvCxnSpPr>
            <a:stCxn id="4" idx="1"/>
          </p:cNvCxnSpPr>
          <p:nvPr/>
        </p:nvCxnSpPr>
        <p:spPr bwMode="auto">
          <a:xfrm rot="10800000" flipV="1">
            <a:off x="3714744" y="4000492"/>
            <a:ext cx="2714644" cy="92870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 practice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52600"/>
            <a:ext cx="8029604" cy="4876800"/>
          </a:xfrm>
        </p:spPr>
        <p:txBody>
          <a:bodyPr/>
          <a:lstStyle/>
          <a:p>
            <a:pPr>
              <a:buNone/>
            </a:pPr>
            <a:r>
              <a:rPr lang="it-IT" sz="2800" dirty="0" smtClean="0"/>
              <a:t>Typically we use </a:t>
            </a:r>
            <a:r>
              <a:rPr lang="it-IT" sz="2800" b="1" dirty="0" smtClean="0">
                <a:solidFill>
                  <a:srgbClr val="FF0000"/>
                </a:solidFill>
              </a:rPr>
              <a:t>simple</a:t>
            </a:r>
            <a:r>
              <a:rPr lang="it-IT" sz="2800" dirty="0" smtClean="0"/>
              <a:t> hash functions:</a:t>
            </a:r>
            <a:endParaRPr lang="it-IT" sz="2800" dirty="0">
              <a:solidFill>
                <a:srgbClr val="C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629911"/>
            <a:ext cx="30575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000504"/>
            <a:ext cx="8510616" cy="1123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5629261" y="2915663"/>
            <a:ext cx="2071702" cy="584775"/>
            <a:chOff x="6072198" y="3286124"/>
            <a:chExt cx="2071702" cy="584775"/>
          </a:xfrm>
        </p:grpSpPr>
        <p:cxnSp>
          <p:nvCxnSpPr>
            <p:cNvPr id="8" name="Straight Arrow Connector 7"/>
            <p:cNvCxnSpPr/>
            <p:nvPr/>
          </p:nvCxnSpPr>
          <p:spPr bwMode="auto">
            <a:xfrm rot="10800000">
              <a:off x="6072198" y="3429000"/>
              <a:ext cx="785818" cy="357190"/>
            </a:xfrm>
            <a:prstGeom prst="straightConnector1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6801866" y="3286124"/>
              <a:ext cx="13420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200" dirty="0" smtClean="0">
                  <a:solidFill>
                    <a:srgbClr val="C00000"/>
                  </a:solidFill>
                </a:rPr>
                <a:t>prime</a:t>
              </a:r>
              <a:endParaRPr lang="it-IT" dirty="0">
                <a:solidFill>
                  <a:srgbClr val="C00000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 bwMode="auto">
          <a:xfrm>
            <a:off x="7429520" y="4643446"/>
            <a:ext cx="142876" cy="35719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71538" y="5357826"/>
            <a:ext cx="7000924" cy="1142984"/>
            <a:chOff x="1071538" y="5715016"/>
            <a:chExt cx="7000924" cy="1142984"/>
          </a:xfrm>
        </p:grpSpPr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76360" y="5795986"/>
              <a:ext cx="6610350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 bwMode="auto">
            <a:xfrm>
              <a:off x="1071538" y="5715016"/>
              <a:ext cx="7000924" cy="1142984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Enforce “goodness”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52600"/>
            <a:ext cx="8286808" cy="1676400"/>
          </a:xfrm>
        </p:spPr>
        <p:txBody>
          <a:bodyPr/>
          <a:lstStyle/>
          <a:p>
            <a:pPr>
              <a:buNone/>
            </a:pPr>
            <a:r>
              <a:rPr lang="it-IT" sz="3200" dirty="0" smtClean="0"/>
              <a:t>As in Quicksort for the selection of its pivot, select the </a:t>
            </a:r>
            <a:r>
              <a:rPr lang="it-IT" sz="4000" dirty="0" smtClean="0">
                <a:solidFill>
                  <a:srgbClr val="C00000"/>
                </a:solidFill>
              </a:rPr>
              <a:t>h() </a:t>
            </a:r>
            <a:r>
              <a:rPr lang="it-IT" sz="3200" i="1" dirty="0" smtClean="0">
                <a:solidFill>
                  <a:srgbClr val="C00000"/>
                </a:solidFill>
              </a:rPr>
              <a:t>at random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714752"/>
            <a:ext cx="7929618" cy="220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 bwMode="auto">
          <a:xfrm>
            <a:off x="2928926" y="6072206"/>
            <a:ext cx="6215074" cy="785794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From which set we should draw h</a:t>
            </a:r>
            <a:r>
              <a:rPr kumimoji="0" lang="it-IT" sz="2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kumimoji="0" lang="it-IT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?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71472" y="3643314"/>
            <a:ext cx="8072494" cy="2286016"/>
          </a:xfrm>
          <a:prstGeom prst="rect">
            <a:avLst/>
          </a:prstGeom>
          <a:noFill/>
          <a:ln w="57150" cap="flat" cmpd="sng" algn="ctr">
            <a:solidFill>
              <a:schemeClr val="accent1">
                <a:lumMod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 </a:t>
            </a:r>
            <a:r>
              <a:rPr lang="it-IT" dirty="0" err="1" smtClean="0"/>
              <a:t>example</a:t>
            </a:r>
            <a:r>
              <a:rPr lang="it-IT" dirty="0" smtClean="0"/>
              <a:t> of </a:t>
            </a:r>
            <a:r>
              <a:rPr lang="it-IT" i="1" dirty="0" smtClean="0">
                <a:solidFill>
                  <a:srgbClr val="C00000"/>
                </a:solidFill>
              </a:rPr>
              <a:t>Universal</a:t>
            </a:r>
            <a:r>
              <a:rPr lang="it-IT" dirty="0" smtClean="0"/>
              <a:t>  </a:t>
            </a:r>
            <a:r>
              <a:rPr lang="it-IT" dirty="0" err="1" smtClean="0"/>
              <a:t>hash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4800632"/>
            <a:ext cx="7772400" cy="485756"/>
          </a:xfrm>
        </p:spPr>
        <p:txBody>
          <a:bodyPr/>
          <a:lstStyle/>
          <a:p>
            <a:r>
              <a:rPr lang="it-IT" dirty="0" smtClean="0"/>
              <a:t>Each a</a:t>
            </a:r>
            <a:r>
              <a:rPr lang="it-IT" baseline="-25000" dirty="0" smtClean="0"/>
              <a:t>i</a:t>
            </a:r>
            <a:r>
              <a:rPr lang="it-IT" dirty="0" smtClean="0"/>
              <a:t> is selected at random in [0,m)</a:t>
            </a:r>
            <a:endParaRPr lang="it-IT" dirty="0"/>
          </a:p>
        </p:txBody>
      </p:sp>
      <p:grpSp>
        <p:nvGrpSpPr>
          <p:cNvPr id="22" name="Group 21"/>
          <p:cNvGrpSpPr/>
          <p:nvPr/>
        </p:nvGrpSpPr>
        <p:grpSpPr>
          <a:xfrm>
            <a:off x="1428728" y="2357430"/>
            <a:ext cx="6000792" cy="642942"/>
            <a:chOff x="1285852" y="1928802"/>
            <a:chExt cx="6000792" cy="642942"/>
          </a:xfrm>
        </p:grpSpPr>
        <p:sp>
          <p:nvSpPr>
            <p:cNvPr id="4" name="Rectangle 3"/>
            <p:cNvSpPr/>
            <p:nvPr/>
          </p:nvSpPr>
          <p:spPr bwMode="auto">
            <a:xfrm>
              <a:off x="1285852" y="1928802"/>
              <a:ext cx="6000792" cy="642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1285852" y="1928802"/>
              <a:ext cx="785818" cy="642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071670" y="1928802"/>
              <a:ext cx="785818" cy="642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857488" y="1928802"/>
              <a:ext cx="785818" cy="642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6500826" y="1928802"/>
              <a:ext cx="785818" cy="642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4071934" y="2214554"/>
              <a:ext cx="2000264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1428728" y="2000240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/>
                <a:t>k</a:t>
              </a:r>
              <a:r>
                <a:rPr lang="it-IT" sz="2400" baseline="-25000" dirty="0" smtClean="0"/>
                <a:t>0</a:t>
              </a:r>
              <a:endParaRPr lang="it-IT" baseline="-25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71862" y="2000240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/>
                <a:t>k</a:t>
              </a:r>
              <a:r>
                <a:rPr lang="it-IT" sz="2400" baseline="-25000" dirty="0" smtClean="0"/>
                <a:t>1</a:t>
              </a:r>
              <a:endParaRPr lang="it-IT" baseline="-25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57680" y="2000240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/>
                <a:t>k</a:t>
              </a:r>
              <a:r>
                <a:rPr lang="it-IT" sz="2400" baseline="-25000" dirty="0" smtClean="0"/>
                <a:t>2</a:t>
              </a:r>
              <a:endParaRPr lang="it-IT" baseline="-25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666450" y="2000240"/>
              <a:ext cx="4475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/>
                <a:t>k</a:t>
              </a:r>
              <a:r>
                <a:rPr lang="it-IT" sz="2400" baseline="-25000" dirty="0" smtClean="0"/>
                <a:t>r</a:t>
              </a:r>
              <a:endParaRPr lang="it-IT" baseline="-250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428728" y="1643050"/>
            <a:ext cx="1594332" cy="642942"/>
            <a:chOff x="1428728" y="1643050"/>
            <a:chExt cx="1594332" cy="642942"/>
          </a:xfrm>
        </p:grpSpPr>
        <p:sp>
          <p:nvSpPr>
            <p:cNvPr id="23" name="Left Brace 22"/>
            <p:cNvSpPr/>
            <p:nvPr/>
          </p:nvSpPr>
          <p:spPr bwMode="auto">
            <a:xfrm rot="5400000">
              <a:off x="1643042" y="1714488"/>
              <a:ext cx="357190" cy="785818"/>
            </a:xfrm>
            <a:prstGeom prst="leftBrac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57356" y="1643050"/>
              <a:ext cx="11657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C00000"/>
                  </a:solidFill>
                </a:rPr>
                <a:t>≈log</a:t>
              </a:r>
              <a:r>
                <a:rPr lang="it-IT" baseline="-25000" dirty="0" smtClean="0">
                  <a:solidFill>
                    <a:srgbClr val="C00000"/>
                  </a:solidFill>
                </a:rPr>
                <a:t>2</a:t>
              </a:r>
              <a:r>
                <a:rPr lang="it-IT" dirty="0" smtClean="0">
                  <a:solidFill>
                    <a:srgbClr val="C00000"/>
                  </a:solidFill>
                </a:rPr>
                <a:t> m</a:t>
              </a:r>
              <a:endParaRPr lang="it-IT" dirty="0">
                <a:solidFill>
                  <a:srgbClr val="C00000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715140" y="3214686"/>
            <a:ext cx="2481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r ≈ log</a:t>
            </a:r>
            <a:r>
              <a:rPr lang="it-IT" baseline="-25000" dirty="0" smtClean="0">
                <a:solidFill>
                  <a:srgbClr val="C00000"/>
                </a:solidFill>
              </a:rPr>
              <a:t>2</a:t>
            </a:r>
            <a:r>
              <a:rPr lang="it-IT" dirty="0" smtClean="0">
                <a:solidFill>
                  <a:srgbClr val="C00000"/>
                </a:solidFill>
              </a:rPr>
              <a:t> U / log</a:t>
            </a:r>
            <a:r>
              <a:rPr lang="it-IT" baseline="-25000" dirty="0" smtClean="0">
                <a:solidFill>
                  <a:srgbClr val="C00000"/>
                </a:solidFill>
              </a:rPr>
              <a:t>2</a:t>
            </a:r>
            <a:r>
              <a:rPr lang="it-IT" dirty="0" smtClean="0">
                <a:solidFill>
                  <a:srgbClr val="C00000"/>
                </a:solidFill>
              </a:rPr>
              <a:t> m</a:t>
            </a:r>
            <a:endParaRPr lang="it-IT" dirty="0">
              <a:solidFill>
                <a:srgbClr val="C0000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428728" y="3929066"/>
            <a:ext cx="6000792" cy="642942"/>
            <a:chOff x="1285852" y="1928802"/>
            <a:chExt cx="6000792" cy="642942"/>
          </a:xfrm>
        </p:grpSpPr>
        <p:sp>
          <p:nvSpPr>
            <p:cNvPr id="28" name="Rectangle 27"/>
            <p:cNvSpPr/>
            <p:nvPr/>
          </p:nvSpPr>
          <p:spPr bwMode="auto">
            <a:xfrm>
              <a:off x="1285852" y="1928802"/>
              <a:ext cx="6000792" cy="642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1285852" y="1928802"/>
              <a:ext cx="785818" cy="642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2071670" y="1928802"/>
              <a:ext cx="785818" cy="642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2857488" y="1928802"/>
              <a:ext cx="785818" cy="642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6500826" y="1928802"/>
              <a:ext cx="785818" cy="64294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>
              <a:off x="4071934" y="2214554"/>
              <a:ext cx="2000264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1428728" y="2000240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/>
                <a:t>a</a:t>
              </a:r>
              <a:r>
                <a:rPr lang="it-IT" sz="2400" baseline="-25000" dirty="0" smtClean="0"/>
                <a:t>0</a:t>
              </a:r>
              <a:endParaRPr lang="it-IT" baseline="-25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1862" y="2000240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/>
                <a:t>a</a:t>
              </a:r>
              <a:r>
                <a:rPr lang="it-IT" sz="2400" baseline="-25000" dirty="0" smtClean="0"/>
                <a:t>1</a:t>
              </a:r>
              <a:endParaRPr lang="it-IT" baseline="-25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57680" y="2000240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/>
                <a:t>a</a:t>
              </a:r>
              <a:r>
                <a:rPr lang="it-IT" sz="2400" baseline="-25000" dirty="0" smtClean="0"/>
                <a:t>2</a:t>
              </a:r>
              <a:endParaRPr lang="it-IT" baseline="-250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666450" y="2000240"/>
              <a:ext cx="4475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/>
                <a:t>a</a:t>
              </a:r>
              <a:r>
                <a:rPr lang="it-IT" sz="2400" baseline="-25000" dirty="0" smtClean="0"/>
                <a:t>r</a:t>
              </a:r>
              <a:endParaRPr lang="it-IT" baseline="-25000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642910" y="2357430"/>
            <a:ext cx="476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>
                    <a:lumMod val="75000"/>
                  </a:schemeClr>
                </a:solidFill>
              </a:rPr>
              <a:t>K</a:t>
            </a:r>
            <a:endParaRPr lang="it-IT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6564" y="3929066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endParaRPr lang="it-IT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28" y="5462610"/>
            <a:ext cx="39433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" name="Group 37"/>
          <p:cNvGrpSpPr/>
          <p:nvPr/>
        </p:nvGrpSpPr>
        <p:grpSpPr>
          <a:xfrm>
            <a:off x="6715140" y="5786454"/>
            <a:ext cx="1913538" cy="642942"/>
            <a:chOff x="6072198" y="3143248"/>
            <a:chExt cx="1913538" cy="642942"/>
          </a:xfrm>
        </p:grpSpPr>
        <p:cxnSp>
          <p:nvCxnSpPr>
            <p:cNvPr id="39" name="Straight Arrow Connector 38"/>
            <p:cNvCxnSpPr/>
            <p:nvPr/>
          </p:nvCxnSpPr>
          <p:spPr bwMode="auto">
            <a:xfrm rot="10800000">
              <a:off x="6072198" y="3429000"/>
              <a:ext cx="785818" cy="357190"/>
            </a:xfrm>
            <a:prstGeom prst="straightConnector1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arrow"/>
            </a:ln>
            <a:effectLst/>
          </p:spPr>
        </p:cxnSp>
        <p:sp>
          <p:nvSpPr>
            <p:cNvPr id="40" name="TextBox 39"/>
            <p:cNvSpPr txBox="1"/>
            <p:nvPr/>
          </p:nvSpPr>
          <p:spPr>
            <a:xfrm>
              <a:off x="6643702" y="3143248"/>
              <a:ext cx="13420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200" dirty="0" smtClean="0">
                  <a:solidFill>
                    <a:srgbClr val="C00000"/>
                  </a:solidFill>
                </a:rPr>
                <a:t>prime</a:t>
              </a:r>
              <a:endParaRPr lang="it-IT" dirty="0">
                <a:solidFill>
                  <a:srgbClr val="C00000"/>
                </a:solidFill>
              </a:endParaRPr>
            </a:p>
          </p:txBody>
        </p:sp>
      </p:grpSp>
      <p:sp>
        <p:nvSpPr>
          <p:cNvPr id="43" name="Rounded Rectangle 42"/>
          <p:cNvSpPr/>
          <p:nvPr/>
        </p:nvSpPr>
        <p:spPr bwMode="auto">
          <a:xfrm>
            <a:off x="6215074" y="1500174"/>
            <a:ext cx="2928926" cy="785818"/>
          </a:xfrm>
          <a:prstGeom prst="roundRect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U = universe of keys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m = Table size</a:t>
            </a:r>
          </a:p>
        </p:txBody>
      </p:sp>
      <p:sp>
        <p:nvSpPr>
          <p:cNvPr id="44" name="Rounded Rectangle 43"/>
          <p:cNvSpPr/>
          <p:nvPr/>
        </p:nvSpPr>
        <p:spPr bwMode="auto">
          <a:xfrm>
            <a:off x="4786314" y="6419872"/>
            <a:ext cx="4429124" cy="438128"/>
          </a:xfrm>
          <a:prstGeom prst="roundRect">
            <a:avLst/>
          </a:prstGeom>
          <a:solidFill>
            <a:srgbClr val="FF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not necessarily: (...mod p) mod 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2" grpId="0"/>
      <p:bldP spid="4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lnDef>
  </a:objectDefaults>
  <a:extraClrSchemeLst>
    <a:extraClrScheme>
      <a:clrScheme name="Default Desig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17028</TotalTime>
  <Words>523</Words>
  <Application>Microsoft Office PowerPoint</Application>
  <PresentationFormat>Presentazione su schermo (4:3)</PresentationFormat>
  <Paragraphs>103</Paragraphs>
  <Slides>13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2" baseType="lpstr">
      <vt:lpstr>ＭＳ Ｐゴシック</vt:lpstr>
      <vt:lpstr>Arial</vt:lpstr>
      <vt:lpstr>Comic Sans MS</vt:lpstr>
      <vt:lpstr>Lucida Sans</vt:lpstr>
      <vt:lpstr>Symbol</vt:lpstr>
      <vt:lpstr>Tahoma</vt:lpstr>
      <vt:lpstr>Times New Roman</vt:lpstr>
      <vt:lpstr>Wingdings</vt:lpstr>
      <vt:lpstr>Default Design</vt:lpstr>
      <vt:lpstr>Advanced Algorithms for Massive Datasets</vt:lpstr>
      <vt:lpstr>The Dictionary Problem</vt:lpstr>
      <vt:lpstr>Collision resolution: chaining</vt:lpstr>
      <vt:lpstr>Key issue: a good hash function</vt:lpstr>
      <vt:lpstr>Search cost</vt:lpstr>
      <vt:lpstr>In summary...</vt:lpstr>
      <vt:lpstr>In practice</vt:lpstr>
      <vt:lpstr>Enforce “goodness”</vt:lpstr>
      <vt:lpstr>An example of Universal  hash</vt:lpstr>
      <vt:lpstr>Simple and efficient universal hash</vt:lpstr>
      <vt:lpstr>Minimal Ordered Perfect Hashing</vt:lpstr>
      <vt:lpstr>h(t) = [ g( h1(t) ) +  g ( h2(t) ) ] mod n </vt:lpstr>
      <vt:lpstr>How to construct it</vt:lpstr>
    </vt:vector>
  </TitlesOfParts>
  <Company>Stanford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Algorithmics</dc:title>
  <dc:creator>Paolo Ferragina</dc:creator>
  <cp:lastModifiedBy>Paolo Ferragina</cp:lastModifiedBy>
  <cp:revision>1328</cp:revision>
  <cp:lastPrinted>2009-04-22T19:24:48Z</cp:lastPrinted>
  <dcterms:created xsi:type="dcterms:W3CDTF">2002-09-18T16:13:07Z</dcterms:created>
  <dcterms:modified xsi:type="dcterms:W3CDTF">2014-10-07T09:30:37Z</dcterms:modified>
</cp:coreProperties>
</file>